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Lora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96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Mastering Operators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Unlock efficiency and readability in your Python code. This concise guide covers bitwise, identity, membership, and precedence operators.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694" y="473512"/>
            <a:ext cx="8110776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Precedence Example: Complex Expression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2468999" y="3381494"/>
            <a:ext cx="2152531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Parentheses First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02694" y="3753802"/>
            <a:ext cx="401883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Explicitly group operations for clarity.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859" y="1356003"/>
            <a:ext cx="4698682" cy="469868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231" y="3261539"/>
            <a:ext cx="257651" cy="3220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2788" y="2142173"/>
            <a:ext cx="2152531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Follow Rules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922788" y="2514481"/>
            <a:ext cx="410491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Adhere to operator precedence rules.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859" y="1356003"/>
            <a:ext cx="4698682" cy="469868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090" y="2282607"/>
            <a:ext cx="257651" cy="3220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22788" y="4620697"/>
            <a:ext cx="2152531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Step-by-Step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9922788" y="4993005"/>
            <a:ext cx="410491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Break down complex expressions for evaluation.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859" y="1356003"/>
            <a:ext cx="4698682" cy="469868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385" y="5088672"/>
            <a:ext cx="257651" cy="322064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>
            <a:off x="602694" y="6248400"/>
            <a:ext cx="13425011" cy="2185868"/>
          </a:xfrm>
          <a:prstGeom prst="roundRect">
            <a:avLst>
              <a:gd name="adj" fmla="val 1182"/>
            </a:avLst>
          </a:prstGeom>
          <a:solidFill>
            <a:srgbClr val="D7F4E4"/>
          </a:solidFill>
          <a:ln/>
        </p:spPr>
      </p:sp>
      <p:sp>
        <p:nvSpPr>
          <p:cNvPr id="16" name="Shape 8"/>
          <p:cNvSpPr/>
          <p:nvPr/>
        </p:nvSpPr>
        <p:spPr>
          <a:xfrm>
            <a:off x="594122" y="6248400"/>
            <a:ext cx="13442156" cy="2185868"/>
          </a:xfrm>
          <a:prstGeom prst="roundRect">
            <a:avLst>
              <a:gd name="adj" fmla="val 1182"/>
            </a:avLst>
          </a:prstGeom>
          <a:solidFill>
            <a:srgbClr val="D7F4E4"/>
          </a:solidFill>
          <a:ln/>
        </p:spPr>
      </p:sp>
      <p:sp>
        <p:nvSpPr>
          <p:cNvPr id="17" name="Text 9"/>
          <p:cNvSpPr/>
          <p:nvPr/>
        </p:nvSpPr>
        <p:spPr>
          <a:xfrm>
            <a:off x="766286" y="6377464"/>
            <a:ext cx="13097827" cy="1927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 = 10 + 2 * 3 ** 2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Step 1: Exponentiation (3 ** 2 = 9)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 = 10 + 2 * 9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Step 2: Multiplication (2 * 9 = 18)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 = 10 + 18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Step 3: Addition (10 + 18 = 28)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 = 28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8971"/>
            <a:ext cx="9048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Bitwise Operators: The Binary Level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02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79" y="2586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Binary Operations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87579" y="3076456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Operate on individual bits of data.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3263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7579" y="4027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Low-Level Control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87579" y="4518065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Useful for programming at a fundamental level.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7424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7579" y="5469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Flag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87579" y="5959673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 for managing system flags.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5777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operators include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&amp;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(AND),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|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(OR),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^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(XOR),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~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(NOT),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&lt;&lt;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(Left Shift), and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&gt;&gt;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(Right Shift).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8180427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Bitwise Examples: AND, OR, XOR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26316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Bitwise operators perform comparisons on corresponding bits. They are fundamental for tasks like masking values or setting specific bit flags.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3164800"/>
            <a:ext cx="6263164" cy="42852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4759" y="186666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Code Samples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7594759" y="2465665"/>
            <a:ext cx="6263164" cy="4256842"/>
          </a:xfrm>
          <a:prstGeom prst="roundRect">
            <a:avLst>
              <a:gd name="adj" fmla="val 785"/>
            </a:avLst>
          </a:prstGeom>
          <a:solidFill>
            <a:srgbClr val="D7F4E4"/>
          </a:solidFill>
          <a:ln/>
        </p:spPr>
      </p:sp>
      <p:sp>
        <p:nvSpPr>
          <p:cNvPr id="7" name="Shape 4"/>
          <p:cNvSpPr/>
          <p:nvPr/>
        </p:nvSpPr>
        <p:spPr>
          <a:xfrm>
            <a:off x="7583686" y="2465665"/>
            <a:ext cx="6285309" cy="4256842"/>
          </a:xfrm>
          <a:prstGeom prst="roundRect">
            <a:avLst>
              <a:gd name="adj" fmla="val 785"/>
            </a:avLst>
          </a:prstGeom>
          <a:solidFill>
            <a:srgbClr val="D7F4E4"/>
          </a:solidFill>
          <a:ln/>
        </p:spPr>
      </p:sp>
      <p:sp>
        <p:nvSpPr>
          <p:cNvPr id="8" name="Text 5"/>
          <p:cNvSpPr/>
          <p:nvPr/>
        </p:nvSpPr>
        <p:spPr>
          <a:xfrm>
            <a:off x="7806571" y="2632829"/>
            <a:ext cx="5839539" cy="3922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= 5  # 0101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 = 3  # 0011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AND: Both bits must be 1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print(a &amp; b)  # Output: 1 (0001)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OR: At least one bit must be 1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print(a | b)  # Output: 7 (0111)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XOR: Bits must be different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print(a ^ b)  # Output: 6 (0110)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334" y="712351"/>
            <a:ext cx="7318653" cy="515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Bitwise Examples: NOT, Left/Right Shift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34" y="1475303"/>
            <a:ext cx="824746" cy="989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9492" y="1640205"/>
            <a:ext cx="2062043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 (~)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49492" y="1996916"/>
            <a:ext cx="691717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Inverts all bits of a number. This is a unary operator.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34" y="2465070"/>
            <a:ext cx="824746" cy="9897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9492" y="2629972"/>
            <a:ext cx="2062043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Left Shift (&lt;&lt;)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649492" y="2986683"/>
            <a:ext cx="691717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Shifts bits left, equivalent to multiplying by powers of 2.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34" y="3454837"/>
            <a:ext cx="824746" cy="9897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9492" y="3619738"/>
            <a:ext cx="2062043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Right Shift (&gt;&gt;)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649492" y="3976449"/>
            <a:ext cx="691717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Shifts bits right, equivalent to dividing by powers of 2.</a:t>
            </a:r>
            <a:endParaRPr lang="en-US" sz="1250" dirty="0"/>
          </a:p>
        </p:txBody>
      </p:sp>
      <p:sp>
        <p:nvSpPr>
          <p:cNvPr id="13" name="Shape 7"/>
          <p:cNvSpPr/>
          <p:nvPr/>
        </p:nvSpPr>
        <p:spPr>
          <a:xfrm>
            <a:off x="577334" y="4630103"/>
            <a:ext cx="7989332" cy="2887028"/>
          </a:xfrm>
          <a:prstGeom prst="roundRect">
            <a:avLst>
              <a:gd name="adj" fmla="val 857"/>
            </a:avLst>
          </a:prstGeom>
          <a:solidFill>
            <a:srgbClr val="D7F4E4"/>
          </a:solidFill>
          <a:ln/>
        </p:spPr>
      </p:sp>
      <p:sp>
        <p:nvSpPr>
          <p:cNvPr id="14" name="Shape 8"/>
          <p:cNvSpPr/>
          <p:nvPr/>
        </p:nvSpPr>
        <p:spPr>
          <a:xfrm>
            <a:off x="569119" y="4630103"/>
            <a:ext cx="8005763" cy="2887028"/>
          </a:xfrm>
          <a:prstGeom prst="roundRect">
            <a:avLst>
              <a:gd name="adj" fmla="val 857"/>
            </a:avLst>
          </a:prstGeom>
          <a:solidFill>
            <a:srgbClr val="D7F4E4"/>
          </a:solidFill>
          <a:ln/>
        </p:spPr>
      </p:sp>
      <p:sp>
        <p:nvSpPr>
          <p:cNvPr id="15" name="Text 9"/>
          <p:cNvSpPr/>
          <p:nvPr/>
        </p:nvSpPr>
        <p:spPr>
          <a:xfrm>
            <a:off x="734020" y="4753808"/>
            <a:ext cx="7675959" cy="26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= 5  # 0101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NOT: Inverts all bits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print(~a)     # Output: -6 (1010 in 2's complement)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Left Shift: Multiplies by 2^n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print(a &lt;&lt; 1) # Output: 10 (1010)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Right Shift: Divides by 2^n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print(a &gt;&gt; 1) # Output: 2 (0010)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7465"/>
            <a:ext cx="7075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Identity Operators: is, is not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398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78237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817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Memory Address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081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 if variables refer to the same object in memory.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37398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3782378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817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 Equality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43081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Different from value equality (==) comparison.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37398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3782378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817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 Uniqueness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43081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Primarily used for verifying unique object identity.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2891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operators are crucial when dealing with mutable objects to avoid unintended side effects.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385066"/>
            <a:ext cx="90856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Identity Examples: Object Comparison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140" y="4361617"/>
            <a:ext cx="4243268" cy="3122533"/>
          </a:xfrm>
          <a:prstGeom prst="roundRect">
            <a:avLst>
              <a:gd name="adj" fmla="val 1014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950238" y="4572714"/>
            <a:ext cx="27181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Same Object Reference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0238" y="5029319"/>
            <a:ext cx="3821073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When one variable is assigned directly from another.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950238" y="5942648"/>
            <a:ext cx="3821073" cy="133040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8" name="Shape 5"/>
          <p:cNvSpPr/>
          <p:nvPr/>
        </p:nvSpPr>
        <p:spPr>
          <a:xfrm>
            <a:off x="939760" y="5942648"/>
            <a:ext cx="3842028" cy="133040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9" name="Text 6"/>
          <p:cNvSpPr/>
          <p:nvPr/>
        </p:nvSpPr>
        <p:spPr>
          <a:xfrm>
            <a:off x="1150858" y="6101001"/>
            <a:ext cx="3419832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= [1, 2, 3]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= x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print(x is y)  # True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193506" y="4361617"/>
            <a:ext cx="4243268" cy="3122533"/>
          </a:xfrm>
          <a:prstGeom prst="roundRect">
            <a:avLst>
              <a:gd name="adj" fmla="val 1014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5404604" y="4572714"/>
            <a:ext cx="348591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Different Objects, Same Value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404604" y="5029319"/>
            <a:ext cx="3821073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 objects created with identical content.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5404604" y="5942648"/>
            <a:ext cx="3821073" cy="133040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14" name="Shape 11"/>
          <p:cNvSpPr/>
          <p:nvPr/>
        </p:nvSpPr>
        <p:spPr>
          <a:xfrm>
            <a:off x="5394127" y="5942648"/>
            <a:ext cx="3842028" cy="133040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15" name="Text 12"/>
          <p:cNvSpPr/>
          <p:nvPr/>
        </p:nvSpPr>
        <p:spPr>
          <a:xfrm>
            <a:off x="5605224" y="6101001"/>
            <a:ext cx="3419832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= [1, 2, 3]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= [1, 2, 3]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print(x is z)  # False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9647873" y="4361617"/>
            <a:ext cx="4243268" cy="3122533"/>
          </a:xfrm>
          <a:prstGeom prst="roundRect">
            <a:avLst>
              <a:gd name="adj" fmla="val 1014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9858970" y="4572714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Value Equality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858970" y="5029319"/>
            <a:ext cx="382107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Comparing the content of the objects.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9858970" y="5604748"/>
            <a:ext cx="3821073" cy="133040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20" name="Shape 17"/>
          <p:cNvSpPr/>
          <p:nvPr/>
        </p:nvSpPr>
        <p:spPr>
          <a:xfrm>
            <a:off x="9848493" y="5604748"/>
            <a:ext cx="3842028" cy="133040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21" name="Text 18"/>
          <p:cNvSpPr/>
          <p:nvPr/>
        </p:nvSpPr>
        <p:spPr>
          <a:xfrm>
            <a:off x="10059591" y="5763101"/>
            <a:ext cx="3419832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= [1, 2, 3]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= [1, 2, 3]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print(x == z)  # True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8404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Membership Operators: in, not in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Element Check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42918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if a value exists within a sequence.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Sequence Types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59020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Works across strings, lists, tuples, sets, and dictionaries.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3074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Existence Simplification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40139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Streamlines checks for item presence.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operators provide a readable and efficient way to query collections.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513993"/>
            <a:ext cx="8571190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Membership Examples: Sequence Checks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4248" y="1471970"/>
            <a:ext cx="1332190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Membership operators are intuitive for checking if an item belongs to a collection. They make code more readable.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4248" y="2191583"/>
            <a:ext cx="6432947" cy="2373868"/>
          </a:xfrm>
          <a:prstGeom prst="roundRect">
            <a:avLst>
              <a:gd name="adj" fmla="val 1181"/>
            </a:avLst>
          </a:prstGeom>
          <a:solidFill>
            <a:srgbClr val="D7F4E4"/>
          </a:solidFill>
          <a:ln/>
        </p:spPr>
      </p:sp>
      <p:sp>
        <p:nvSpPr>
          <p:cNvPr id="5" name="Shape 3"/>
          <p:cNvSpPr/>
          <p:nvPr/>
        </p:nvSpPr>
        <p:spPr>
          <a:xfrm>
            <a:off x="644962" y="2191583"/>
            <a:ext cx="6451521" cy="2373868"/>
          </a:xfrm>
          <a:prstGeom prst="roundRect">
            <a:avLst>
              <a:gd name="adj" fmla="val 1181"/>
            </a:avLst>
          </a:prstGeom>
          <a:solidFill>
            <a:srgbClr val="D7F4E4"/>
          </a:solidFill>
          <a:ln/>
        </p:spPr>
      </p:sp>
      <p:sp>
        <p:nvSpPr>
          <p:cNvPr id="6" name="Text 4"/>
          <p:cNvSpPr/>
          <p:nvPr/>
        </p:nvSpPr>
        <p:spPr>
          <a:xfrm>
            <a:off x="831890" y="2331720"/>
            <a:ext cx="6077664" cy="2093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[10, 20, 30]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Check if 20 is in the list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print(20 in my_list)  # Output: True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Check if 40 is in the list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print(40 in my_list)  # Output: False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825" y="2191583"/>
            <a:ext cx="6432947" cy="4401383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54248" y="7013496"/>
            <a:ext cx="13321903" cy="1177528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9" name="Shape 6"/>
          <p:cNvSpPr/>
          <p:nvPr/>
        </p:nvSpPr>
        <p:spPr>
          <a:xfrm>
            <a:off x="644962" y="7013496"/>
            <a:ext cx="13340477" cy="1177528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10" name="Text 7"/>
          <p:cNvSpPr/>
          <p:nvPr/>
        </p:nvSpPr>
        <p:spPr>
          <a:xfrm>
            <a:off x="831890" y="7153632"/>
            <a:ext cx="12966621" cy="897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String examples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print("H" in "Hello")      # Output: True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print("x" not in "Hello")  # Output: True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345" y="524589"/>
            <a:ext cx="7765852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Operator Precedence: Order Matters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36" y="1501854"/>
            <a:ext cx="1316236" cy="10985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7030" y="2019776"/>
            <a:ext cx="26812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4839891" y="1692473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Parentheses `()`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39891" y="2104668"/>
            <a:ext cx="332565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Highest priority for explicit grouping.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696897" y="2614732"/>
            <a:ext cx="9218533" cy="11430"/>
          </a:xfrm>
          <a:prstGeom prst="roundRect">
            <a:avLst>
              <a:gd name="adj" fmla="val 250258"/>
            </a:avLst>
          </a:prstGeom>
          <a:solidFill>
            <a:srgbClr val="D6D3C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77" y="2648069"/>
            <a:ext cx="2632472" cy="10985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7149" y="3029783"/>
            <a:ext cx="26812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498068" y="2838688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Exponentiation `**`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498068" y="3250883"/>
            <a:ext cx="268069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Calculations involving powers.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355074" y="3760946"/>
            <a:ext cx="8560356" cy="11430"/>
          </a:xfrm>
          <a:prstGeom prst="roundRect">
            <a:avLst>
              <a:gd name="adj" fmla="val 250258"/>
            </a:avLst>
          </a:prstGeom>
          <a:solidFill>
            <a:srgbClr val="D6D3C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800" y="3794284"/>
            <a:ext cx="3948708" cy="10985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7030" y="4175998"/>
            <a:ext cx="26812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6156127" y="3984903"/>
            <a:ext cx="333125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Multiplication, Division `*, /, %`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156127" y="4397097"/>
            <a:ext cx="333125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Arithmetic operations follow next.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013132" y="4907161"/>
            <a:ext cx="7902297" cy="11430"/>
          </a:xfrm>
          <a:prstGeom prst="roundRect">
            <a:avLst>
              <a:gd name="adj" fmla="val 250258"/>
            </a:avLst>
          </a:prstGeom>
          <a:solidFill>
            <a:srgbClr val="D6D3CC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622" y="4940498"/>
            <a:ext cx="5265063" cy="109859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7030" y="5322213"/>
            <a:ext cx="26812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6814304" y="5131118"/>
            <a:ext cx="2813685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Addition, Subtraction `+, -`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6814304" y="5543312"/>
            <a:ext cx="28136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 arithmetic order.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6671310" y="6053376"/>
            <a:ext cx="7244120" cy="11430"/>
          </a:xfrm>
          <a:prstGeom prst="roundRect">
            <a:avLst>
              <a:gd name="adj" fmla="val 250258"/>
            </a:avLst>
          </a:prstGeom>
          <a:solidFill>
            <a:srgbClr val="D6D3CC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64" y="6086713"/>
            <a:ext cx="6581299" cy="109859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57030" y="6468428"/>
            <a:ext cx="26812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2100" dirty="0"/>
          </a:p>
        </p:txBody>
      </p:sp>
      <p:sp>
        <p:nvSpPr>
          <p:cNvPr id="25" name="Text 18"/>
          <p:cNvSpPr/>
          <p:nvPr/>
        </p:nvSpPr>
        <p:spPr>
          <a:xfrm>
            <a:off x="7472482" y="6277332"/>
            <a:ext cx="253210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Comparison `==, !=, &gt;, &lt;`</a:t>
            </a:r>
            <a:endParaRPr lang="en-US" sz="1850" dirty="0"/>
          </a:p>
        </p:txBody>
      </p:sp>
      <p:sp>
        <p:nvSpPr>
          <p:cNvPr id="26" name="Text 19"/>
          <p:cNvSpPr/>
          <p:nvPr/>
        </p:nvSpPr>
        <p:spPr>
          <a:xfrm>
            <a:off x="7472482" y="6689527"/>
            <a:ext cx="348329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Checking relationships between values.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667345" y="7399734"/>
            <a:ext cx="1329570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precedence is vital to avoid unexpected results in complex expressions.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806</Words>
  <Application>Microsoft Office PowerPoint</Application>
  <PresentationFormat>Custom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Alice</vt:lpstr>
      <vt:lpstr>Consolas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santhosh sparky</cp:lastModifiedBy>
  <cp:revision>2</cp:revision>
  <dcterms:created xsi:type="dcterms:W3CDTF">2025-06-02T03:11:08Z</dcterms:created>
  <dcterms:modified xsi:type="dcterms:W3CDTF">2025-06-02T03:22:53Z</dcterms:modified>
</cp:coreProperties>
</file>